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9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001F3-FB9E-4C73-AE1E-39F421C61F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4061E2-BF3E-4BE6-B2C3-FE6808E282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9A1D85-BD99-42A9-87C5-94F1ABDA4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98B1-0ABA-4BD1-962C-FA28B7C79401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F36E95-12BD-4CA7-876E-05ABA7F0F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096640-0D81-43EF-8ABE-05B2ACA25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D38A-9790-46C9-83A7-1245A1752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585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790A1-2153-471D-AAA5-07DCAE2B5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2C91A4-BC02-4F6B-8AEC-DD9BE79EEB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41AF1-A7BF-4D0B-BB41-2810F4F0A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98B1-0ABA-4BD1-962C-FA28B7C79401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023AE3-D36D-4C18-B74C-1A546AC84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A270A-17F1-483D-B7DD-725C2E866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D38A-9790-46C9-83A7-1245A1752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333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2B3924-9E8F-48C0-AE51-38CB1998CA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FA240E-FE57-401B-9282-634573AF60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0376F8-BF6F-4C25-9847-9D0D7B516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98B1-0ABA-4BD1-962C-FA28B7C79401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862E7-1E05-4CC8-947D-90DADB5EC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DACAA-7950-4613-9A0F-B29309F04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D38A-9790-46C9-83A7-1245A1752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153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111F5-1091-403D-8E37-4B3E86EAC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D3941-958D-4D53-A9E7-41EC297B2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633972-DA0C-4493-9DCE-BC492B7CF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98B1-0ABA-4BD1-962C-FA28B7C79401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2E96BD-18C9-4C8A-9802-6C8AC8D7A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57F721-FA31-4A3C-869E-56D2CEE3F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D38A-9790-46C9-83A7-1245A1752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750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224E9-82B3-4974-B648-82D63AB0C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C09199-D75E-4D1C-9CB4-AA2E2DCBA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61F581-66E5-4945-8ADC-B2A21591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98B1-0ABA-4BD1-962C-FA28B7C79401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26D0F-94AD-4F46-82B6-8BE1BAEEC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D41681-D376-4950-A079-95F2DD527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D38A-9790-46C9-83A7-1245A1752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827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6DFD0-AE07-460C-ADEE-A9E1B58DC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0DC19-E831-40A7-B96F-F4745244AF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86EDAD-17E1-4958-952A-DB511D087B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FF5074-E8C9-4B88-B107-BB1E41829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98B1-0ABA-4BD1-962C-FA28B7C79401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DC02DC-7187-4775-B7C7-678FEA3E0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56530A-167B-4281-A1FB-58CDD9DAA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D38A-9790-46C9-83A7-1245A1752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477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12F33-5DFE-456B-B082-FCBB52D1E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076117-A29C-40B7-81A1-FA3920ACC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27A5EB-9D49-459A-8E35-ACDAB7993C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385C53-886C-4A1B-8A29-B7AB065376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9FD29E-949D-4BDB-B98A-6A34E03560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3405DF-58AB-4090-826D-3C202D780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98B1-0ABA-4BD1-962C-FA28B7C79401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7252E6-31FC-4451-BF78-2867609CD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8C62F7-0D5D-4367-867E-62599B568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D38A-9790-46C9-83A7-1245A1752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309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2434C-BC44-43B6-BF46-D56DF3CF8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CE46F9-B156-4BCE-818C-5DE17CCA9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98B1-0ABA-4BD1-962C-FA28B7C79401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281E10-323F-4997-8539-4921A8BE2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F2A7B6-3CC2-4847-A5CE-A1A23903B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D38A-9790-46C9-83A7-1245A1752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301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E360B4-722D-45A9-B315-A528346E6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98B1-0ABA-4BD1-962C-FA28B7C79401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563F4C-CDBC-4D36-8F7D-FE2885E37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F00FBD-93AE-457C-947F-908D84E20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D38A-9790-46C9-83A7-1245A1752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004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020FE-0D48-48D8-9038-B26B904DD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813042-A6AC-4BD4-925D-A2F12F6DF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F7EF26-662C-4916-9370-89B7F07F08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21F0B3-E3B7-4DAE-AF98-6CAF83365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98B1-0ABA-4BD1-962C-FA28B7C79401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D4C04-F55E-413D-89FA-F55E65F8E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5A456A-AC66-4175-9925-0E4CECEE6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D38A-9790-46C9-83A7-1245A1752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574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21FF5-2E83-4B87-ABA5-0AE42B3A3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1DCC34-C284-46C6-847E-F9C5556FA0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2F4512-CA9D-4D30-AB7F-147A2DA720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9C7297-BD78-4450-8566-809D59B76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98B1-0ABA-4BD1-962C-FA28B7C79401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4ECA75-42AE-4B83-B7C2-295E1EF57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8FC2A7-570B-4FDA-AD15-A10271536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D38A-9790-46C9-83A7-1245A1752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032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E8CFC6-5CA8-4DE5-AB2D-CE084CFAA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02B990-FE0B-48A3-8E3D-A52563224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ADB90D-F8E9-4965-930F-0DEF6A1650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298B1-0ABA-4BD1-962C-FA28B7C79401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8923A-96CA-494A-B834-C7E3377128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BFC264-DC90-47B4-9A2E-119292B2F5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5D38A-9790-46C9-83A7-1245A1752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40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2FA10-ABB5-4954-A8FA-CCF7CC5D99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Lessons Learned: Coalition Building in the Northeast Region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B56A1D-2922-4D48-A144-84CAE44455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Joy D. Osofsky, Ph.D. </a:t>
            </a:r>
          </a:p>
          <a:p>
            <a:r>
              <a:rPr lang="en-US" dirty="0"/>
              <a:t>Gulf Coast Regional Meeting </a:t>
            </a:r>
          </a:p>
          <a:p>
            <a:r>
              <a:rPr lang="en-US" dirty="0"/>
              <a:t>June 25-26, 2018</a:t>
            </a:r>
          </a:p>
          <a:p>
            <a:r>
              <a:rPr lang="en-US" dirty="0"/>
              <a:t>New Orleans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AA0ADD1-5063-493C-93A6-90DA29DD69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2625" y="165260"/>
            <a:ext cx="4068738" cy="141349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03941C6-3125-49DD-82FF-51268D1653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8613" y="0"/>
            <a:ext cx="1744012" cy="1744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84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F5395-0DAD-49C1-B85A-76E455B97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Concerns and Participants Differ Across States More than on the Gulf Coast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050E5F-BED7-4ADF-8457-45978BD3F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Stakeholders</a:t>
            </a:r>
          </a:p>
          <a:p>
            <a:r>
              <a:rPr lang="en-US" dirty="0"/>
              <a:t>How to understand collaborations</a:t>
            </a:r>
          </a:p>
          <a:p>
            <a:r>
              <a:rPr lang="en-US" dirty="0"/>
              <a:t>Openness to collaboration differs – especially across states</a:t>
            </a:r>
          </a:p>
          <a:p>
            <a:r>
              <a:rPr lang="en-US" dirty="0"/>
              <a:t>Issues of major concern appear to be different and vary across states</a:t>
            </a:r>
          </a:p>
          <a:p>
            <a:r>
              <a:rPr lang="en-US" dirty="0"/>
              <a:t>Who should be involved differs</a:t>
            </a:r>
          </a:p>
          <a:p>
            <a:pPr lvl="1"/>
            <a:r>
              <a:rPr lang="en-US" dirty="0"/>
              <a:t>Examples from </a:t>
            </a:r>
          </a:p>
          <a:p>
            <a:pPr lvl="2"/>
            <a:r>
              <a:rPr lang="en-US" dirty="0"/>
              <a:t>New York,</a:t>
            </a:r>
          </a:p>
          <a:p>
            <a:pPr lvl="2"/>
            <a:r>
              <a:rPr lang="en-US" dirty="0"/>
              <a:t> Connecticut, </a:t>
            </a:r>
          </a:p>
          <a:p>
            <a:pPr lvl="2"/>
            <a:r>
              <a:rPr lang="en-US" dirty="0"/>
              <a:t>New Jersey </a:t>
            </a:r>
          </a:p>
          <a:p>
            <a:pPr lvl="2"/>
            <a:r>
              <a:rPr lang="en-US" dirty="0"/>
              <a:t>Pennsylvania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874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35049-D193-4D13-B0F0-BBFF230D0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Importance of Relationships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4FA043-FF36-42D5-9640-3A95E14E50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 takes time to develop trust and form meaningful relationships</a:t>
            </a:r>
          </a:p>
          <a:p>
            <a:endParaRPr lang="en-US" dirty="0"/>
          </a:p>
          <a:p>
            <a:r>
              <a:rPr lang="en-US" dirty="0"/>
              <a:t>What’s the best way to do this in a region where you have lived, consulted on disasters and terrorism, presented on the effects of trauma on children and families – but have not worked directly</a:t>
            </a:r>
          </a:p>
          <a:p>
            <a:r>
              <a:rPr lang="en-US" dirty="0"/>
              <a:t>What are ways to gain trust and to be helpful to the region</a:t>
            </a:r>
          </a:p>
          <a:p>
            <a:r>
              <a:rPr lang="en-US" dirty="0"/>
              <a:t>The best way seems to be to depend upon past and ongoing relationships</a:t>
            </a:r>
          </a:p>
        </p:txBody>
      </p:sp>
    </p:spTree>
    <p:extLst>
      <p:ext uri="{BB962C8B-B14F-4D97-AF65-F5344CB8AC3E}">
        <p14:creationId xmlns:p14="http://schemas.microsoft.com/office/powerpoint/2010/main" val="3702307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49682-E51C-45C9-99C1-4CC818A48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Who should be part of a Regional Coalition to make it most effective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B1CC4-2F2C-4248-8996-F51DA32DCF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multidisciplinary group ranging from government (emergency management) to stakeholders</a:t>
            </a:r>
          </a:p>
          <a:p>
            <a:pPr lvl="1"/>
            <a:r>
              <a:rPr lang="en-US" dirty="0"/>
              <a:t>We were advised to be careful depending on government and political leaders as they can change and there goes the coalition </a:t>
            </a:r>
          </a:p>
          <a:p>
            <a:endParaRPr lang="en-US" dirty="0"/>
          </a:p>
          <a:p>
            <a:r>
              <a:rPr lang="en-US" dirty="0"/>
              <a:t>Mainly listen!</a:t>
            </a:r>
          </a:p>
          <a:p>
            <a:pPr lvl="1"/>
            <a:r>
              <a:rPr lang="en-US" dirty="0"/>
              <a:t> We learned – as expected – about the issues of concern in building this new regional coalition</a:t>
            </a:r>
          </a:p>
        </p:txBody>
      </p:sp>
    </p:spTree>
    <p:extLst>
      <p:ext uri="{BB962C8B-B14F-4D97-AF65-F5344CB8AC3E}">
        <p14:creationId xmlns:p14="http://schemas.microsoft.com/office/powerpoint/2010/main" val="2835148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FD8A6-7F0B-4DC6-AFD4-57A7E75F8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Main issues of Concern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C8A0ED-CDA0-44E8-9543-6BFC7D296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Critical Incidents – using that word instead of terrorism</a:t>
            </a:r>
          </a:p>
          <a:p>
            <a:pPr lvl="1"/>
            <a:r>
              <a:rPr lang="en-US" dirty="0"/>
              <a:t>Includes for many, school shootings that are common in in some of the urban centers</a:t>
            </a:r>
          </a:p>
          <a:p>
            <a:pPr lvl="1"/>
            <a:r>
              <a:rPr lang="en-US" dirty="0"/>
              <a:t>School lockdowns</a:t>
            </a:r>
          </a:p>
          <a:p>
            <a:r>
              <a:rPr lang="en-US" dirty="0"/>
              <a:t>Disasters are also a concern in some of the states but not all where individuals responded to Superstorm Sandy affecting the coast and the multiple nor’easters</a:t>
            </a:r>
          </a:p>
          <a:p>
            <a:pPr lvl="1"/>
            <a:r>
              <a:rPr lang="en-US" dirty="0"/>
              <a:t>But it seems different than on the Gulf Coast – again listen and don’t share expertise right away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539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109C7-9042-44EE-AAC5-521A4BF24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Should the Coalition be within a state or across states? Who should decide?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F0416-4E9C-4930-95EC-EAB63C063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Who should be part of Coalition to make it most effective?</a:t>
            </a:r>
          </a:p>
          <a:p>
            <a:r>
              <a:rPr lang="en-US" dirty="0"/>
              <a:t>It’s crucial to listen and learn how people/stakeholders think about violence, terrorism, and critical incidents; there seems to be more general consensus related to disasters – but not preparation</a:t>
            </a:r>
          </a:p>
          <a:p>
            <a:r>
              <a:rPr lang="en-US" dirty="0"/>
              <a:t>We also learned how violent incidents are perceived across different groups </a:t>
            </a:r>
          </a:p>
          <a:p>
            <a:pPr lvl="1"/>
            <a:r>
              <a:rPr lang="en-US" dirty="0"/>
              <a:t>If a Muslim is involved, it considered terrorism</a:t>
            </a:r>
          </a:p>
          <a:p>
            <a:pPr lvl="1"/>
            <a:r>
              <a:rPr lang="en-US" dirty="0"/>
              <a:t>If a Black person is involved, drugs and violence are assumed</a:t>
            </a:r>
          </a:p>
          <a:p>
            <a:pPr lvl="1"/>
            <a:r>
              <a:rPr lang="en-US" dirty="0"/>
              <a:t>If a white person is involved, the assumption is that it’s related to mental illness</a:t>
            </a:r>
          </a:p>
          <a:p>
            <a:pPr marL="457200" lvl="1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892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F2507-4957-48AF-851C-5B20DAC58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Progress in Coalition Building has </a:t>
            </a:r>
            <a:r>
              <a:rPr lang="en-US"/>
              <a:t>been Made!</a:t>
            </a:r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4F692-48E3-4896-BD58-BD10105F45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In July, we will be having a regional coalition meeting in New Jersey that will be joined by colleagues from Philadelphia and Delaware – and possibly some from New York</a:t>
            </a:r>
          </a:p>
          <a:p>
            <a:r>
              <a:rPr lang="en-US" dirty="0"/>
              <a:t>The next week of July, we will be having a state regional meeting in Connecticut</a:t>
            </a:r>
          </a:p>
          <a:p>
            <a:r>
              <a:rPr lang="en-US" dirty="0"/>
              <a:t>Future plans – </a:t>
            </a:r>
          </a:p>
          <a:p>
            <a:pPr lvl="1"/>
            <a:r>
              <a:rPr lang="en-US" dirty="0"/>
              <a:t>One or two meetings in New York</a:t>
            </a:r>
          </a:p>
          <a:p>
            <a:pPr lvl="1"/>
            <a:r>
              <a:rPr lang="en-US" dirty="0"/>
              <a:t>More talks, relationship building and planning in Massachusetts</a:t>
            </a:r>
          </a:p>
          <a:p>
            <a:pPr lvl="1"/>
            <a:r>
              <a:rPr lang="en-US" dirty="0"/>
              <a:t>Question whether there will be a Northeast regional meeting but rather meetings within in across a few states</a:t>
            </a:r>
          </a:p>
        </p:txBody>
      </p:sp>
    </p:spTree>
    <p:extLst>
      <p:ext uri="{BB962C8B-B14F-4D97-AF65-F5344CB8AC3E}">
        <p14:creationId xmlns:p14="http://schemas.microsoft.com/office/powerpoint/2010/main" val="2606810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503</Words>
  <Application>Microsoft Office PowerPoint</Application>
  <PresentationFormat>Widescreen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Lessons Learned: Coalition Building in the Northeast Region</vt:lpstr>
      <vt:lpstr>Concerns and Participants Differ Across States More than on the Gulf Coast</vt:lpstr>
      <vt:lpstr>The Importance of Relationships </vt:lpstr>
      <vt:lpstr>Who should be part of a Regional Coalition to make it most effective</vt:lpstr>
      <vt:lpstr>Main issues of Concern </vt:lpstr>
      <vt:lpstr>Should the Coalition be within a state or across states? Who should decide?</vt:lpstr>
      <vt:lpstr>Progress in Coalition Building has been Made!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Lessons Learned to Guide the Northeast Coalition</dc:title>
  <dc:creator>Joy Osofsky</dc:creator>
  <cp:lastModifiedBy>Joy Osofsky</cp:lastModifiedBy>
  <cp:revision>7</cp:revision>
  <dcterms:created xsi:type="dcterms:W3CDTF">2018-06-25T02:46:30Z</dcterms:created>
  <dcterms:modified xsi:type="dcterms:W3CDTF">2018-06-25T06:40:51Z</dcterms:modified>
</cp:coreProperties>
</file>